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2" r:id="rId2"/>
  </p:sldMasterIdLst>
  <p:notesMasterIdLst>
    <p:notesMasterId r:id="rId51"/>
  </p:notesMasterIdLst>
  <p:handoutMasterIdLst>
    <p:handoutMasterId r:id="rId52"/>
  </p:handoutMasterIdLst>
  <p:sldIdLst>
    <p:sldId id="257" r:id="rId3"/>
    <p:sldId id="275" r:id="rId4"/>
    <p:sldId id="273" r:id="rId5"/>
    <p:sldId id="274" r:id="rId6"/>
    <p:sldId id="450" r:id="rId7"/>
    <p:sldId id="283" r:id="rId8"/>
    <p:sldId id="279" r:id="rId9"/>
    <p:sldId id="429" r:id="rId10"/>
    <p:sldId id="467" r:id="rId11"/>
    <p:sldId id="480" r:id="rId12"/>
    <p:sldId id="278" r:id="rId13"/>
    <p:sldId id="431" r:id="rId14"/>
    <p:sldId id="285" r:id="rId15"/>
    <p:sldId id="282" r:id="rId16"/>
    <p:sldId id="287" r:id="rId17"/>
    <p:sldId id="469" r:id="rId18"/>
    <p:sldId id="289" r:id="rId19"/>
    <p:sldId id="290" r:id="rId20"/>
    <p:sldId id="292" r:id="rId21"/>
    <p:sldId id="294" r:id="rId22"/>
    <p:sldId id="295" r:id="rId23"/>
    <p:sldId id="473" r:id="rId24"/>
    <p:sldId id="315" r:id="rId25"/>
    <p:sldId id="476" r:id="rId26"/>
    <p:sldId id="354" r:id="rId27"/>
    <p:sldId id="474" r:id="rId28"/>
    <p:sldId id="475" r:id="rId29"/>
    <p:sldId id="477" r:id="rId30"/>
    <p:sldId id="478" r:id="rId31"/>
    <p:sldId id="479" r:id="rId32"/>
    <p:sldId id="346" r:id="rId33"/>
    <p:sldId id="368" r:id="rId34"/>
    <p:sldId id="470" r:id="rId35"/>
    <p:sldId id="481" r:id="rId36"/>
    <p:sldId id="378" r:id="rId37"/>
    <p:sldId id="373" r:id="rId38"/>
    <p:sldId id="386" r:id="rId39"/>
    <p:sldId id="355" r:id="rId40"/>
    <p:sldId id="392" r:id="rId41"/>
    <p:sldId id="482" r:id="rId42"/>
    <p:sldId id="356" r:id="rId43"/>
    <p:sldId id="393" r:id="rId44"/>
    <p:sldId id="357" r:id="rId45"/>
    <p:sldId id="366" r:id="rId46"/>
    <p:sldId id="417" r:id="rId47"/>
    <p:sldId id="358" r:id="rId48"/>
    <p:sldId id="424" r:id="rId49"/>
    <p:sldId id="425" r:id="rId50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>
      <p:cViewPr varScale="1">
        <p:scale>
          <a:sx n="72" d="100"/>
          <a:sy n="72" d="100"/>
        </p:scale>
        <p:origin x="12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27C3BD-15E5-4280-B23F-36DE667E7C57}" type="datetimeFigureOut">
              <a:rPr lang="en-US"/>
              <a:pPr>
                <a:defRPr/>
              </a:pPr>
              <a:t>6/3/2017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4814BB-25FB-488F-8CE3-B85816354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1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1C282E-E21C-4233-93A2-7C3B5EF67E60}" type="datetimeFigureOut">
              <a:rPr lang="en-US"/>
              <a:pPr>
                <a:defRPr/>
              </a:pPr>
              <a:t>6/3/2017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58134FF-A43E-4E98-B8A9-4401415FF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9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228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30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315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29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03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9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50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256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837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940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345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17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66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09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E7E65-0FE7-4537-9589-5882841AA17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43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743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93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4550" y="869950"/>
            <a:ext cx="5803900" cy="43545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2F42D-1908-425B-9D78-233E2F7DBE9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33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5A077-B6DD-4A5E-B22E-0DF918D6B82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330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313" y="1"/>
            <a:ext cx="86756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318250"/>
            <a:ext cx="2057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123728" y="980728"/>
            <a:ext cx="5544616" cy="1584176"/>
          </a:xfrm>
          <a:solidFill>
            <a:schemeClr val="bg1"/>
          </a:solidFill>
        </p:spPr>
        <p:txBody>
          <a:bodyPr>
            <a:noAutofit/>
          </a:bodyPr>
          <a:lstStyle>
            <a:lvl1pPr algn="ctr">
              <a:defRPr sz="44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331640" y="4077072"/>
            <a:ext cx="7406640" cy="1752600"/>
          </a:xfrm>
          <a:solidFill>
            <a:schemeClr val="bg1"/>
          </a:solidFill>
        </p:spPr>
        <p:txBody>
          <a:bodyPr/>
          <a:lstStyle>
            <a:lvl1pPr marL="73152" indent="0" algn="ctr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noProof="1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2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250882" cy="70609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8250882" cy="51956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39552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6F90C-D186-4643-93F7-26308D4A1D5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0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22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3B1A-A3D1-44CB-98CC-313A3C8C3E64}" type="datetimeFigureOut">
              <a:rPr lang="pl-PL" smtClean="0"/>
              <a:t>03.06.2017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41241-5904-425A-9304-DB48B01AA40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460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75BB0"/>
            </a:gs>
            <a:gs pos="47000">
              <a:srgbClr val="375BB0"/>
            </a:gs>
            <a:gs pos="100000">
              <a:srgbClr val="F4E8C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68313" y="0"/>
            <a:ext cx="86756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827088" y="260648"/>
            <a:ext cx="8107362" cy="85010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27088" y="1124744"/>
            <a:ext cx="8107362" cy="512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1"/>
              <a:t>Click to edit Master text styles</a:t>
            </a:r>
          </a:p>
          <a:p>
            <a:pPr lvl="1"/>
            <a:r>
              <a:rPr lang="en-GB" altLang="en-US" noProof="1"/>
              <a:t>Second level</a:t>
            </a:r>
          </a:p>
          <a:p>
            <a:pPr lvl="2"/>
            <a:r>
              <a:rPr lang="en-GB" altLang="en-US" noProof="1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6324600"/>
            <a:ext cx="20574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539552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6F90C-D186-4643-93F7-26308D4A1D5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0" r:id="rId2"/>
    <p:sldLayoutId id="2147483821" r:id="rId3"/>
    <p:sldLayoutId id="2147483822" r:id="rId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9666E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lnSpc>
          <a:spcPts val="3000"/>
        </a:lnSpc>
        <a:spcBef>
          <a:spcPts val="600"/>
        </a:spcBef>
        <a:spcAft>
          <a:spcPct val="0"/>
        </a:spcAft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9763" indent="-236538" algn="l" rtl="0" eaLnBrk="1" fontAlgn="base" hangingPunct="1">
        <a:lnSpc>
          <a:spcPts val="3000"/>
        </a:lnSpc>
        <a:spcBef>
          <a:spcPts val="55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85825" indent="-228600" algn="l" rtl="0" eaLnBrk="1" fontAlgn="base" hangingPunct="1">
        <a:lnSpc>
          <a:spcPts val="2800"/>
        </a:lnSpc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entimeter.com/s/0a86dc05b62bd39acc2b0528dac328e4/27f0f3bdabe7" TargetMode="Externa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 bwMode="auto">
          <a:xfrm>
            <a:off x="1216224" y="476672"/>
            <a:ext cx="7333679" cy="3023270"/>
          </a:xfrm>
          <a:ln>
            <a:noFill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sz="4000"/>
              <a:t>Becoming a Digital Teacher: </a:t>
            </a:r>
            <a:br>
              <a:rPr lang="en-US" sz="4000"/>
            </a:br>
            <a:r>
              <a:rPr lang="en-US" sz="4000"/>
              <a:t>new competences, new knowledge, new activities</a:t>
            </a:r>
            <a:endParaRPr lang="pl-PL" sz="1100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1750925" y="3573016"/>
            <a:ext cx="6264275" cy="935038"/>
          </a:xfrm>
        </p:spPr>
        <p:txBody>
          <a:bodyPr/>
          <a:lstStyle/>
          <a:p>
            <a:pPr marL="73025" eaLnBrk="1" hangingPunct="1"/>
            <a:r>
              <a:rPr lang="en-GB" altLang="en-US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Michael Carrier</a:t>
            </a:r>
          </a:p>
          <a:p>
            <a:pPr marL="73025" eaLnBrk="1" hangingPunct="1"/>
            <a:r>
              <a:rPr lang="en-GB" altLang="en-US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Highdale Learning</a:t>
            </a:r>
            <a:endParaRPr lang="en-GB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Subtitle 2"/>
          <p:cNvSpPr txBox="1">
            <a:spLocks/>
          </p:cNvSpPr>
          <p:nvPr/>
        </p:nvSpPr>
        <p:spPr bwMode="auto">
          <a:xfrm>
            <a:off x="1187624" y="5301208"/>
            <a:ext cx="7405688" cy="468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3025" eaLnBrk="0" hangingPunct="0">
              <a:lnSpc>
                <a:spcPts val="3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Gill Sans MT" pitchFamily="34" charset="0"/>
              </a:defRPr>
            </a:lvl1pPr>
            <a:lvl2pPr marL="639763" indent="-236538" eaLnBrk="0" hangingPunct="0">
              <a:lnSpc>
                <a:spcPts val="3000"/>
              </a:lnSpc>
              <a:spcBef>
                <a:spcPts val="55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2pPr>
            <a:lvl3pPr marL="885825" indent="-228600" eaLnBrk="0" hangingPunct="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096963" indent="-173038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1296988" indent="-182563"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GB" altLang="en-US" sz="2600" b="1" dirty="0">
                <a:latin typeface="Arial" pitchFamily="34" charset="0"/>
              </a:rPr>
              <a:t>CA Symposium 2017,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Digital pedagogical models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238" y="299559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60313" y="232047"/>
            <a:ext cx="5799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/>
              <a:t>What does the Digital Teacher </a:t>
            </a:r>
          </a:p>
          <a:p>
            <a:pPr algn="ctr"/>
            <a:r>
              <a:rPr lang="en-GB" altLang="en-US" sz="2800" b="1" dirty="0"/>
              <a:t>need to know?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18227" y="1792469"/>
            <a:ext cx="2941886" cy="325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kern="0" dirty="0"/>
              <a:t>Blended learning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Mobile learning 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1:1 classrooms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Flipped classroom 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Adaptive learning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Personalisation 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CB assessment</a:t>
            </a:r>
          </a:p>
          <a:p>
            <a:pPr>
              <a:buFont typeface="Arial" pitchFamily="34" charset="0"/>
              <a:buChar char="•"/>
            </a:pPr>
            <a:endParaRPr lang="en-GB" kern="0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57" y="1886990"/>
            <a:ext cx="3289109" cy="295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51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37967" y="464580"/>
            <a:ext cx="7758113" cy="63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1431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80143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 kern="0" dirty="0">
                <a:solidFill>
                  <a:schemeClr val="tx1"/>
                </a:solidFill>
                <a:latin typeface="+mn-lt"/>
              </a:rPr>
              <a:t>In-class vs Out-of-class models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151738" y="3356992"/>
            <a:ext cx="2386608" cy="43204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</a:rPr>
              <a:t>Before Class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794736" y="1628800"/>
            <a:ext cx="2386608" cy="43204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Class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6418870" y="3356992"/>
            <a:ext cx="2389646" cy="432048"/>
          </a:xfrm>
          <a:prstGeom prst="rect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4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After Class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09472" y="3789040"/>
            <a:ext cx="2399044" cy="23220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kern="0" dirty="0"/>
              <a:t>Activities: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Writing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Comprehension Qs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Online workbook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Vocab practice apps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Formative assessment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51738" y="3789040"/>
            <a:ext cx="2386608" cy="23220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kern="0" dirty="0"/>
              <a:t>Activities: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Reading &amp; Listening activities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Study text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Learn vocab online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Grammar in Use activity with Apps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94736" y="2089495"/>
            <a:ext cx="2386608" cy="2635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kern="0" dirty="0"/>
              <a:t>Activities: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Speaking activities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Pairwork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Concept questions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Communication activities, games storytelling</a:t>
            </a:r>
          </a:p>
          <a:p>
            <a:pPr>
              <a:buFont typeface="Arial" pitchFamily="34" charset="0"/>
              <a:buChar char="•"/>
            </a:pPr>
            <a:r>
              <a:rPr lang="en-GB" sz="1800" kern="0" dirty="0"/>
              <a:t>Mentoring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42788-B9CB-E34A-8AD7-170D571E89F3}" type="slidenum">
              <a:rPr lang="en-US" smtClean="0"/>
              <a:t>11</a:t>
            </a:fld>
            <a:endParaRPr lang="en-US"/>
          </a:p>
        </p:txBody>
      </p:sp>
      <p:sp>
        <p:nvSpPr>
          <p:cNvPr id="10" name="Bent Arrow 5"/>
          <p:cNvSpPr/>
          <p:nvPr/>
        </p:nvSpPr>
        <p:spPr>
          <a:xfrm>
            <a:off x="2000081" y="2158349"/>
            <a:ext cx="1193304" cy="910611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Bent Arrow 6"/>
          <p:cNvSpPr/>
          <p:nvPr/>
        </p:nvSpPr>
        <p:spPr>
          <a:xfrm rot="5400000">
            <a:off x="6917102" y="2069168"/>
            <a:ext cx="793377" cy="1062191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ight Arrow 8"/>
          <p:cNvSpPr/>
          <p:nvPr/>
        </p:nvSpPr>
        <p:spPr>
          <a:xfrm rot="10800000" flipV="1">
            <a:off x="3995937" y="5397055"/>
            <a:ext cx="2048401" cy="4082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86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9" y="188640"/>
            <a:ext cx="4522984" cy="2488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6" y="2768558"/>
            <a:ext cx="4552500" cy="3181060"/>
          </a:xfrm>
          <a:prstGeom prst="rect">
            <a:avLst/>
          </a:prstGeom>
          <a:ln w="1270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796136" y="188640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</a:rPr>
              <a:t>1:1 learning &amp; classroom  management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36" y="2768220"/>
            <a:ext cx="4077998" cy="3957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33407" y="2050361"/>
            <a:ext cx="2138994" cy="568012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marL="82550" indent="0" algn="ctr">
              <a:buNone/>
            </a:pPr>
            <a:r>
              <a:rPr lang="en-GB" sz="7200" b="1" dirty="0"/>
              <a:t>www.menti.com</a:t>
            </a:r>
          </a:p>
          <a:p>
            <a:pPr marL="82550" indent="0" algn="ctr">
              <a:buNone/>
            </a:pPr>
            <a:r>
              <a:rPr lang="en-GB" sz="7200" b="1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2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243" y="177244"/>
            <a:ext cx="7780337" cy="559752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Voting/Personal Response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5503198"/>
            <a:ext cx="5792080" cy="427060"/>
          </a:xfrm>
        </p:spPr>
        <p:txBody>
          <a:bodyPr>
            <a:normAutofit fontScale="25000" lnSpcReduction="20000"/>
          </a:bodyPr>
          <a:lstStyle/>
          <a:p>
            <a:pPr marL="82550" indent="0">
              <a:buNone/>
            </a:pPr>
            <a:r>
              <a:rPr lang="en-GB" sz="7200" b="1" dirty="0"/>
              <a:t>Go to:  www.menti.com  &amp; Enter code: 327786</a:t>
            </a:r>
          </a:p>
          <a:p>
            <a:pPr marL="8255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38" y="1048957"/>
            <a:ext cx="2178427" cy="4251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233503"/>
            <a:ext cx="4236633" cy="17466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3" y="1050112"/>
            <a:ext cx="5783670" cy="212461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79839" y="6453336"/>
            <a:ext cx="6487333" cy="33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400" dirty="0">
                <a:hlinkClick r:id="rId5"/>
              </a:rPr>
              <a:t>https://www.mentimeter.com/s/0a86dc05b62bd39acc2b0528dac328e4/27f0f3bdabe7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18641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33096" y="0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9592" y="2995594"/>
            <a:ext cx="1684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9552" y="319128"/>
            <a:ext cx="468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Do you speak digital?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4192" y="116985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Reflection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94311" y="1172093"/>
            <a:ext cx="2762783" cy="45540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BYOD</a:t>
            </a:r>
          </a:p>
          <a:p>
            <a:r>
              <a:rPr lang="en-GB" sz="2400" dirty="0"/>
              <a:t>VLE</a:t>
            </a:r>
          </a:p>
          <a:p>
            <a:r>
              <a:rPr lang="en-GB" sz="2400" dirty="0"/>
              <a:t>Flipped</a:t>
            </a:r>
          </a:p>
          <a:p>
            <a:r>
              <a:rPr lang="en-GB" sz="2400" dirty="0"/>
              <a:t>Blended</a:t>
            </a:r>
          </a:p>
          <a:p>
            <a:r>
              <a:rPr lang="en-GB" sz="2400" dirty="0"/>
              <a:t>IWB</a:t>
            </a:r>
          </a:p>
          <a:p>
            <a:r>
              <a:rPr lang="en-GB" sz="2400" dirty="0"/>
              <a:t>VR</a:t>
            </a:r>
          </a:p>
          <a:p>
            <a:r>
              <a:rPr lang="en-GB" sz="2400" dirty="0"/>
              <a:t>AR</a:t>
            </a:r>
          </a:p>
          <a:p>
            <a:r>
              <a:rPr lang="en-GB" sz="2400" dirty="0"/>
              <a:t>SMS</a:t>
            </a:r>
          </a:p>
          <a:p>
            <a:r>
              <a:rPr lang="en-GB" sz="2400" dirty="0"/>
              <a:t>Airplay</a:t>
            </a:r>
          </a:p>
          <a:p>
            <a:r>
              <a:rPr lang="en-GB" sz="2400" dirty="0"/>
              <a:t>Bluetooth</a:t>
            </a:r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63280" y="2177819"/>
            <a:ext cx="2211907" cy="364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2" name="Oval Callout 1"/>
          <p:cNvSpPr/>
          <p:nvPr/>
        </p:nvSpPr>
        <p:spPr>
          <a:xfrm>
            <a:off x="3084310" y="995857"/>
            <a:ext cx="1945567" cy="1055887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speak Geek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9704" y="299559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b="1" dirty="0">
                <a:solidFill>
                  <a:schemeClr val="bg1"/>
                </a:solidFill>
              </a:rPr>
              <a:t>Score yourself out of 10 for concept recognition</a:t>
            </a:r>
          </a:p>
        </p:txBody>
      </p:sp>
    </p:spTree>
    <p:extLst>
      <p:ext uri="{BB962C8B-B14F-4D97-AF65-F5344CB8AC3E}">
        <p14:creationId xmlns:p14="http://schemas.microsoft.com/office/powerpoint/2010/main" val="121407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The Digital 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Teacher needs to know…..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238" y="299559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3053918" y="601110"/>
            <a:ext cx="5948039" cy="54921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Some new ‘Digital Teaching’ skills:</a:t>
            </a:r>
            <a:br>
              <a:rPr lang="en-GB" sz="2400" b="1" dirty="0"/>
            </a:br>
            <a:endParaRPr lang="en-GB" sz="2400" b="1" dirty="0"/>
          </a:p>
          <a:p>
            <a:r>
              <a:rPr lang="en-GB" sz="2400" dirty="0"/>
              <a:t>Which new pedagogical models to use</a:t>
            </a:r>
          </a:p>
          <a:p>
            <a:r>
              <a:rPr lang="en-GB" sz="2400" dirty="0"/>
              <a:t>Which new technology tools to use</a:t>
            </a:r>
          </a:p>
          <a:p>
            <a:r>
              <a:rPr lang="en-GB" sz="2400" dirty="0"/>
              <a:t>Which new materials and resources to use</a:t>
            </a:r>
          </a:p>
          <a:p>
            <a:r>
              <a:rPr lang="en-GB" sz="2400" dirty="0"/>
              <a:t>How to guide the students’ digital interactions</a:t>
            </a:r>
          </a:p>
          <a:p>
            <a:r>
              <a:rPr lang="en-GB" sz="2400" dirty="0"/>
              <a:t>How to get support in curriculum &amp; course development</a:t>
            </a:r>
          </a:p>
          <a:p>
            <a:r>
              <a:rPr lang="en-GB" sz="2400" dirty="0"/>
              <a:t>How to get investment in training &amp; development</a:t>
            </a:r>
          </a:p>
          <a:p>
            <a:pPr>
              <a:defRPr/>
            </a:pPr>
            <a:r>
              <a:rPr lang="en-GB" sz="2400" dirty="0"/>
              <a:t>How to manage a virtual classroom</a:t>
            </a:r>
          </a:p>
          <a:p>
            <a:pPr>
              <a:defRPr/>
            </a:pPr>
            <a:r>
              <a:rPr lang="en-GB" sz="2400" dirty="0"/>
              <a:t>How to create new content with students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30205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11" y="265760"/>
            <a:ext cx="7780337" cy="89525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Aligning tools with course design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774461"/>
              </p:ext>
            </p:extLst>
          </p:nvPr>
        </p:nvGraphicFramePr>
        <p:xfrm>
          <a:off x="0" y="1758710"/>
          <a:ext cx="9143999" cy="303844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46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3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5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1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0618">
                <a:tc>
                  <a:txBody>
                    <a:bodyPr/>
                    <a:lstStyle/>
                    <a:p>
                      <a:r>
                        <a:rPr lang="en-GB" dirty="0"/>
                        <a:t>Input</a:t>
                      </a:r>
                    </a:p>
                    <a:p>
                      <a:r>
                        <a:rPr lang="en-GB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Classroom</a:t>
                      </a:r>
                    </a:p>
                    <a:p>
                      <a:r>
                        <a:rPr lang="en-GB" dirty="0"/>
                        <a:t>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Content</a:t>
                      </a:r>
                      <a:r>
                        <a:rPr lang="en-GB" baseline="0" dirty="0"/>
                        <a:t> delivery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Teacher</a:t>
                      </a:r>
                    </a:p>
                    <a:p>
                      <a:r>
                        <a:rPr lang="en-GB" dirty="0"/>
                        <a:t>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618">
                <a:tc>
                  <a:txBody>
                    <a:bodyPr/>
                    <a:lstStyle/>
                    <a:p>
                      <a:r>
                        <a:rPr lang="en-GB" dirty="0"/>
                        <a:t>Screens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Netop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Differentiated</a:t>
                      </a:r>
                      <a:r>
                        <a:rPr lang="en-GB" baseline="0" dirty="0"/>
                        <a:t> groups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Quizzes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Usage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294">
                <a:tc>
                  <a:txBody>
                    <a:bodyPr/>
                    <a:lstStyle/>
                    <a:p>
                      <a:r>
                        <a:rPr lang="en-GB" dirty="0"/>
                        <a:t>IWB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Smartclass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PRS voting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294">
                <a:tc>
                  <a:txBody>
                    <a:bodyPr/>
                    <a:lstStyle/>
                    <a:p>
                      <a:r>
                        <a:rPr lang="en-GB" dirty="0"/>
                        <a:t>Touch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Chimpa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Portals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Adaptive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Evaluation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618">
                <a:tc>
                  <a:txBody>
                    <a:bodyPr/>
                    <a:lstStyle/>
                    <a:p>
                      <a:r>
                        <a:rPr lang="en-GB" dirty="0"/>
                        <a:t>Reflector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Apple Classroom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AR/VR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Write &amp; Improve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Creation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556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707366" y="332656"/>
            <a:ext cx="8229600" cy="432718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Developing an Activity taxonomy</a:t>
            </a:r>
          </a:p>
        </p:txBody>
      </p:sp>
      <p:graphicFrame>
        <p:nvGraphicFramePr>
          <p:cNvPr id="54332" name="Group 6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0259406"/>
              </p:ext>
            </p:extLst>
          </p:nvPr>
        </p:nvGraphicFramePr>
        <p:xfrm>
          <a:off x="1106751" y="980728"/>
          <a:ext cx="7353681" cy="5627294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281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task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individual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group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Consuming content: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Grammar study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Self-access quiz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Reading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Listening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Vocabulary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1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Producing content: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recording/interviewing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storytelling/writing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phonecasting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phoneblogging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8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upload &amp; share projects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√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ヒラギノ角ゴ Pro W3" charset="-128"/>
                        <a:cs typeface="Arial" charset="0"/>
                      </a:endParaRPr>
                    </a:p>
                  </a:txBody>
                  <a:tcPr marL="91449" marR="91449" marT="45710" marB="45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39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787" y="27754"/>
            <a:ext cx="8385213" cy="800262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Developing a personal tech toolkit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034919"/>
            <a:ext cx="4032448" cy="5823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i="1" dirty="0"/>
              <a:t>Devices toolkit: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Audio/video equipment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IWB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Laptop + projector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Tablet + projector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OTPS – Tablet class set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0" indent="0">
              <a:buNone/>
            </a:pPr>
            <a:r>
              <a:rPr lang="en-GB" sz="2000" b="1" i="1" dirty="0"/>
              <a:t>Systems toolkit: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Class management software &amp; Airplay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Assessment</a:t>
            </a:r>
          </a:p>
          <a:p>
            <a:pPr>
              <a:lnSpc>
                <a:spcPct val="100000"/>
              </a:lnSpc>
              <a:spcBef>
                <a:spcPct val="40000"/>
              </a:spcBef>
              <a:buSzPct val="110000"/>
              <a:buFontTx/>
              <a:buChar char="•"/>
              <a:defRPr/>
            </a:pPr>
            <a:r>
              <a:rPr lang="en-US" sz="2000" dirty="0"/>
              <a:t>VOIP – Skype</a:t>
            </a:r>
          </a:p>
          <a:p>
            <a:pPr>
              <a:lnSpc>
                <a:spcPct val="100000"/>
              </a:lnSpc>
              <a:spcBef>
                <a:spcPct val="40000"/>
              </a:spcBef>
              <a:buSzPct val="110000"/>
              <a:buFontTx/>
              <a:buChar char="•"/>
              <a:defRPr/>
            </a:pPr>
            <a:r>
              <a:rPr lang="en-US" sz="2000" dirty="0"/>
              <a:t>VLEs – Moodle, Blackboard</a:t>
            </a:r>
          </a:p>
          <a:p>
            <a:endParaRPr lang="en-GB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96136" y="1106927"/>
            <a:ext cx="3057984" cy="3762233"/>
          </a:xfrm>
          <a:prstGeom prst="rect">
            <a:avLst/>
          </a:prstGeom>
        </p:spPr>
        <p:txBody>
          <a:bodyPr/>
          <a:lstStyle/>
          <a:p>
            <a:pPr>
              <a:buSzPct val="110000"/>
              <a:defRPr/>
            </a:pPr>
            <a:r>
              <a:rPr lang="en-US" sz="2000" b="1" i="1" dirty="0">
                <a:latin typeface="Arial" panose="020B0604020202020204" pitchFamily="34" charset="0"/>
              </a:rPr>
              <a:t>Resources toolkit:</a:t>
            </a: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Wikis</a:t>
            </a: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Blogs</a:t>
            </a: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Facebook</a:t>
            </a: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Twitter</a:t>
            </a: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 err="1">
                <a:latin typeface="Arial" panose="020B0604020202020204" pitchFamily="34" charset="0"/>
              </a:rPr>
              <a:t>Slideshare</a:t>
            </a: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 err="1">
                <a:latin typeface="Arial" panose="020B0604020202020204" pitchFamily="34" charset="0"/>
              </a:rPr>
              <a:t>Dropbox</a:t>
            </a: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 err="1">
                <a:latin typeface="Arial" panose="020B0604020202020204" pitchFamily="34" charset="0"/>
              </a:rPr>
              <a:t>Prezi</a:t>
            </a: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Apps </a:t>
            </a: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App stores</a:t>
            </a: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 err="1">
                <a:latin typeface="Arial" panose="020B0604020202020204" pitchFamily="34" charset="0"/>
              </a:rPr>
              <a:t>iTunesU</a:t>
            </a:r>
            <a:endParaRPr lang="en-US" sz="2000" dirty="0">
              <a:latin typeface="Arial" panose="020B0604020202020204" pitchFamily="34" charset="0"/>
            </a:endParaRPr>
          </a:p>
          <a:p>
            <a:pPr marL="342900" indent="-342900">
              <a:buSzPct val="110000"/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</a:rPr>
              <a:t>MOOCs</a:t>
            </a:r>
          </a:p>
          <a:p>
            <a:pPr marL="342900" indent="-342900">
              <a:buSzPct val="110000"/>
              <a:buFontTx/>
              <a:buChar char="•"/>
              <a:defRPr/>
            </a:pPr>
            <a:endParaRPr lang="en-US" sz="2200" b="1" kern="0" dirty="0"/>
          </a:p>
          <a:p>
            <a:pPr marL="182563" indent="-182563">
              <a:spcBef>
                <a:spcPct val="20000"/>
              </a:spcBef>
              <a:buFontTx/>
              <a:buChar char="•"/>
              <a:defRPr/>
            </a:pPr>
            <a:endParaRPr lang="en-US" sz="1800" b="1" kern="0" dirty="0">
              <a:latin typeface="+mn-lt"/>
              <a:ea typeface="Geneva" charset="-128"/>
              <a:cs typeface="Geneva" charset="-128"/>
            </a:endParaRPr>
          </a:p>
          <a:p>
            <a:pPr marL="182563" indent="-182563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  <a:ea typeface="Geneva" charset="-128"/>
              <a:cs typeface="Geneva" charset="-128"/>
            </a:endParaRPr>
          </a:p>
          <a:p>
            <a:pPr marL="182563" indent="-182563">
              <a:spcBef>
                <a:spcPct val="20000"/>
              </a:spcBef>
              <a:buFontTx/>
              <a:buChar char="•"/>
              <a:defRPr/>
            </a:pPr>
            <a:endParaRPr lang="en-US" sz="2000" kern="0" dirty="0">
              <a:latin typeface="+mn-lt"/>
              <a:ea typeface="Geneva" charset="-128"/>
              <a:cs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06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The Digital 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Teacher: competence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frameworks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238" y="3445978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09" y="1427870"/>
            <a:ext cx="5936262" cy="3250958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596535" y="548680"/>
            <a:ext cx="5338935" cy="53218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9pPr>
            <a:extLst/>
          </a:lstStyle>
          <a:p>
            <a:r>
              <a:rPr lang="en-GB" dirty="0"/>
              <a:t>Cambridge CPD Framework</a:t>
            </a:r>
          </a:p>
        </p:txBody>
      </p:sp>
    </p:spTree>
    <p:extLst>
      <p:ext uri="{BB962C8B-B14F-4D97-AF65-F5344CB8AC3E}">
        <p14:creationId xmlns:p14="http://schemas.microsoft.com/office/powerpoint/2010/main" val="348049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Overview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951" y="2276872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59387" y="119820"/>
            <a:ext cx="5799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200" b="1" dirty="0"/>
              <a:t>What does the Digital Teacher </a:t>
            </a:r>
          </a:p>
          <a:p>
            <a:pPr algn="ctr"/>
            <a:r>
              <a:rPr lang="en-GB" altLang="en-US" sz="3200" b="1" dirty="0"/>
              <a:t>need to know?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851920" y="2492896"/>
            <a:ext cx="486614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GB" kern="0" dirty="0"/>
              <a:t>Digital learning is here to stay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Digital skills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Digital teaching competences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Digital Teacher Framework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Digital training</a:t>
            </a:r>
          </a:p>
          <a:p>
            <a:pPr>
              <a:buFont typeface="Arial" pitchFamily="34" charset="0"/>
              <a:buChar char="•"/>
            </a:pPr>
            <a:r>
              <a:rPr lang="en-GB" kern="0" dirty="0"/>
              <a:t>Future directions</a:t>
            </a:r>
          </a:p>
          <a:p>
            <a:pPr>
              <a:buFont typeface="Arial" pitchFamily="34" charset="0"/>
              <a:buChar char="•"/>
            </a:pPr>
            <a:endParaRPr lang="en-GB" kern="0" dirty="0"/>
          </a:p>
          <a:p>
            <a:pPr>
              <a:buFont typeface="Arial" pitchFamily="34" charset="0"/>
              <a:buChar char="•"/>
            </a:pPr>
            <a:endParaRPr lang="en-GB" kern="0" dirty="0"/>
          </a:p>
          <a:p>
            <a:pPr>
              <a:buFont typeface="Arial" pitchFamily="34" charset="0"/>
              <a:buChar char="•"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401807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957" y="6411643"/>
            <a:ext cx="4741266" cy="3709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2400" b="1" dirty="0"/>
              <a:t>http://Tracker.cambridgeenglish.org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9" y="80176"/>
            <a:ext cx="7138285" cy="62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19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009"/>
            <a:ext cx="7672340" cy="904719"/>
          </a:xfrm>
        </p:spPr>
        <p:txBody>
          <a:bodyPr/>
          <a:lstStyle/>
          <a:p>
            <a:r>
              <a:rPr lang="en-GB" dirty="0"/>
              <a:t>EAQUALS TD framework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35113"/>
            <a:ext cx="8417912" cy="2546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27884"/>
            <a:ext cx="8436965" cy="279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The Digital 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Teacher: 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A Digital Competence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Framework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950" y="3789040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297072"/>
            <a:ext cx="6143254" cy="4217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2727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UNESCO ICT framework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81101"/>
            <a:ext cx="6475096" cy="51958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Cambridge Digital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5" y="1268760"/>
            <a:ext cx="8291771" cy="391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00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6120680" cy="666723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5015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42"/>
            <a:ext cx="4748394" cy="51958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26" y="1505228"/>
            <a:ext cx="5214624" cy="52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6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6" y="116632"/>
            <a:ext cx="4612496" cy="337199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51844"/>
            <a:ext cx="4425901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43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052736"/>
            <a:ext cx="8250237" cy="501580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64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910"/>
            <a:ext cx="6264696" cy="38546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89716"/>
            <a:ext cx="5640850" cy="37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1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75BB0"/>
            </a:gs>
            <a:gs pos="47000">
              <a:srgbClr val="375BB0"/>
            </a:gs>
            <a:gs pos="100000">
              <a:srgbClr val="F4E8C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29000"/>
            <a:ext cx="2424536" cy="3535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98" y="260648"/>
            <a:ext cx="8018027" cy="936104"/>
          </a:xfrm>
        </p:spPr>
        <p:txBody>
          <a:bodyPr>
            <a:normAutofit fontScale="90000"/>
          </a:bodyPr>
          <a:lstStyle/>
          <a:p>
            <a:r>
              <a:rPr lang="en-GB" dirty="0"/>
              <a:t>From the Spectrum... </a:t>
            </a:r>
            <a:r>
              <a:rPr lang="en-GB" sz="4000" b="1" dirty="0"/>
              <a:t>to MOOCS: Digital learning is here to stay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15886"/>
            <a:ext cx="3983260" cy="4704734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9" y="16288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68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6420"/>
            <a:ext cx="6043357" cy="67199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487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96592" y="0"/>
            <a:ext cx="2565647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660232" y="1169858"/>
            <a:ext cx="24482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Reflection</a:t>
            </a:r>
          </a:p>
          <a:p>
            <a:pPr algn="ctr"/>
            <a:endParaRPr lang="en-GB" altLang="en-US" sz="2800" b="1" dirty="0">
              <a:solidFill>
                <a:schemeClr val="bg1"/>
              </a:solidFill>
            </a:endParaRPr>
          </a:p>
          <a:p>
            <a:pPr algn="ctr"/>
            <a:r>
              <a:rPr lang="en-GB" altLang="en-US" sz="2400" dirty="0">
                <a:solidFill>
                  <a:schemeClr val="bg1"/>
                </a:solidFill>
              </a:rPr>
              <a:t>Which competences &amp; concepts </a:t>
            </a:r>
          </a:p>
          <a:p>
            <a:pPr algn="ctr"/>
            <a:r>
              <a:rPr lang="en-GB" altLang="en-US" sz="2400" dirty="0">
                <a:solidFill>
                  <a:schemeClr val="bg1"/>
                </a:solidFill>
              </a:rPr>
              <a:t>do you feel you need more input &amp; training in?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1169858"/>
            <a:ext cx="51845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Your Digital CPD needs:</a:t>
            </a:r>
          </a:p>
          <a:p>
            <a:endParaRPr lang="en-GB" sz="2800" dirty="0"/>
          </a:p>
          <a:p>
            <a:r>
              <a:rPr lang="en-GB" sz="2800" dirty="0"/>
              <a:t>What digital skills &amp; competences do you think you (and/or your staff) need to develop?</a:t>
            </a:r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technical skills?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pedagogical skills?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materials development?</a:t>
            </a:r>
          </a:p>
        </p:txBody>
      </p:sp>
    </p:spTree>
    <p:extLst>
      <p:ext uri="{BB962C8B-B14F-4D97-AF65-F5344CB8AC3E}">
        <p14:creationId xmlns:p14="http://schemas.microsoft.com/office/powerpoint/2010/main" val="3884388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Digital training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951" y="256490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/>
        </p:nvPicPr>
        <p:blipFill rotWithShape="1">
          <a:blip r:embed="rId3"/>
          <a:srcRect l="8245" t="13263" r="9828" b="22913"/>
          <a:stretch/>
        </p:blipFill>
        <p:spPr>
          <a:xfrm>
            <a:off x="3476230" y="764704"/>
            <a:ext cx="5112567" cy="3600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28" y="3764632"/>
            <a:ext cx="6222972" cy="25202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5401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ELTjam Academy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6" y="1052513"/>
            <a:ext cx="8184371" cy="5195887"/>
          </a:xfrm>
          <a:ln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910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Digital speech &amp; 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ASR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951" y="292494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196" y="889192"/>
            <a:ext cx="4211960" cy="24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58" y="3645024"/>
            <a:ext cx="5616624" cy="30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707904" y="116632"/>
            <a:ext cx="4896544" cy="7060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9pPr>
            <a:extLst/>
          </a:lstStyle>
          <a:p>
            <a:r>
              <a:rPr lang="en-GB" altLang="en-US" sz="3600" dirty="0"/>
              <a:t>Speech-enabled tech</a:t>
            </a:r>
          </a:p>
        </p:txBody>
      </p:sp>
    </p:spTree>
    <p:extLst>
      <p:ext uri="{BB962C8B-B14F-4D97-AF65-F5344CB8AC3E}">
        <p14:creationId xmlns:p14="http://schemas.microsoft.com/office/powerpoint/2010/main" val="183585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Interactive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3558524" cy="5328592"/>
          </a:xfrm>
        </p:spPr>
        <p:txBody>
          <a:bodyPr/>
          <a:lstStyle/>
          <a:p>
            <a:pPr marL="82550" indent="0">
              <a:buNone/>
            </a:pPr>
            <a:r>
              <a:rPr lang="en-GB" b="1" i="1" dirty="0"/>
              <a:t>Speaking Pal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short interactions in which the learner is required to speak with a virtual character.  </a:t>
            </a:r>
            <a:r>
              <a:rPr lang="en-GB" sz="1600" dirty="0"/>
              <a:t>ASR can highlight words which are spoken incorrectly</a:t>
            </a:r>
          </a:p>
          <a:p>
            <a:endParaRPr lang="en-GB" dirty="0"/>
          </a:p>
          <a:p>
            <a:pPr marL="82550" indent="0">
              <a:buNone/>
            </a:pPr>
            <a:r>
              <a:rPr lang="en-GB" b="1" i="1" dirty="0"/>
              <a:t>Duolingo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Less sensitive ASR</a:t>
            </a:r>
          </a:p>
          <a:p>
            <a:pPr>
              <a:lnSpc>
                <a:spcPct val="100000"/>
              </a:lnSpc>
            </a:pPr>
            <a:r>
              <a:rPr lang="en-GB" sz="1600" dirty="0"/>
              <a:t>cf. Reviews on ELTJAM</a:t>
            </a:r>
          </a:p>
          <a:p>
            <a:endParaRPr lang="en-GB" dirty="0"/>
          </a:p>
          <a:p>
            <a:pPr marL="82550" indent="0">
              <a:buNone/>
            </a:pPr>
            <a:r>
              <a:rPr lang="en-GB" sz="1800" b="1" i="1" dirty="0"/>
              <a:t>Other providers:</a:t>
            </a:r>
          </a:p>
          <a:p>
            <a:pPr marL="82550" indent="0">
              <a:lnSpc>
                <a:spcPct val="100000"/>
              </a:lnSpc>
              <a:buNone/>
            </a:pPr>
            <a:r>
              <a:rPr lang="en-GB" sz="1800" dirty="0" err="1"/>
              <a:t>Sanako</a:t>
            </a:r>
            <a:r>
              <a:rPr lang="en-GB" sz="1800" dirty="0"/>
              <a:t>, </a:t>
            </a:r>
            <a:r>
              <a:rPr lang="en-GB" sz="1800" dirty="0" err="1"/>
              <a:t>SpeechAce</a:t>
            </a:r>
            <a:r>
              <a:rPr lang="en-GB" sz="1800" dirty="0"/>
              <a:t>, </a:t>
            </a:r>
            <a:r>
              <a:rPr lang="en-GB" sz="1800" dirty="0" err="1"/>
              <a:t>Dexway</a:t>
            </a:r>
            <a:r>
              <a:rPr lang="en-GB" sz="1800" dirty="0"/>
              <a:t>, Rosetta Stone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92" y="980728"/>
            <a:ext cx="4890120" cy="20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072" y="3356992"/>
            <a:ext cx="316835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i="1" dirty="0"/>
              <a:t>Results:</a:t>
            </a:r>
          </a:p>
          <a:p>
            <a:r>
              <a:rPr lang="en-GB" dirty="0"/>
              <a:t>Works best if structured</a:t>
            </a:r>
          </a:p>
          <a:p>
            <a:r>
              <a:rPr lang="en-GB" dirty="0"/>
              <a:t>Can be over-accepting</a:t>
            </a:r>
          </a:p>
          <a:p>
            <a:r>
              <a:rPr lang="en-GB" dirty="0"/>
              <a:t>Caveat Emptor!</a:t>
            </a:r>
          </a:p>
          <a:p>
            <a:endParaRPr lang="en-GB" dirty="0"/>
          </a:p>
          <a:p>
            <a:r>
              <a:rPr lang="en-GB" dirty="0"/>
              <a:t>But…. better than no speaking practice at all, for some autonomous students</a:t>
            </a:r>
          </a:p>
        </p:txBody>
      </p:sp>
    </p:spTree>
    <p:extLst>
      <p:ext uri="{BB962C8B-B14F-4D97-AF65-F5344CB8AC3E}">
        <p14:creationId xmlns:p14="http://schemas.microsoft.com/office/powerpoint/2010/main" val="1914561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‘‘Alexa.…’’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9" y="1209986"/>
            <a:ext cx="3528392" cy="5195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/>
              <a:t>What’s the news?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Open the Telegraph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Launch National Rail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Play radio 4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What’s the weather in X?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Set a timer for 15 minutes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What's on my calendar for tomorrow?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Add 'go to the grocery store' to my to-do list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What’s on my to-do list?</a:t>
            </a:r>
          </a:p>
          <a:p>
            <a:pPr>
              <a:lnSpc>
                <a:spcPct val="100000"/>
              </a:lnSpc>
            </a:pPr>
            <a:r>
              <a:rPr lang="en-GB" sz="1800" dirty="0"/>
              <a:t>How many degrees Fahrenheit in 22 degrees Celsius?</a:t>
            </a:r>
          </a:p>
          <a:p>
            <a:pPr>
              <a:lnSpc>
                <a:spcPct val="100000"/>
              </a:lnSpc>
            </a:pP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7" y="429254"/>
            <a:ext cx="2376881" cy="1833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0003" y="105361"/>
            <a:ext cx="2752237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/>
              <a:t>Amazon Echo &amp; Echo Dot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06" y="90043"/>
            <a:ext cx="1999958" cy="2173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024" y="1923344"/>
            <a:ext cx="3819528" cy="49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8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62" y="1052513"/>
            <a:ext cx="7367938" cy="519588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62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49" y="1340768"/>
            <a:ext cx="2608205" cy="22322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238" y="3356992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822722"/>
            <a:ext cx="3492624" cy="1814190"/>
          </a:xfrm>
          <a:prstGeom prst="rect">
            <a:avLst/>
          </a:prstGeom>
        </p:spPr>
      </p:pic>
      <p:pic>
        <p:nvPicPr>
          <p:cNvPr id="9" name="Picture 2" descr="Image result for skype transla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38" y="3573016"/>
            <a:ext cx="5798786" cy="319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791" y="1334810"/>
            <a:ext cx="266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Speech-enabled translation (SET)</a:t>
            </a:r>
          </a:p>
        </p:txBody>
      </p:sp>
    </p:spTree>
    <p:extLst>
      <p:ext uri="{BB962C8B-B14F-4D97-AF65-F5344CB8AC3E}">
        <p14:creationId xmlns:p14="http://schemas.microsoft.com/office/powerpoint/2010/main" val="3348305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882" cy="706090"/>
          </a:xfrm>
        </p:spPr>
        <p:txBody>
          <a:bodyPr/>
          <a:lstStyle/>
          <a:p>
            <a:r>
              <a:rPr lang="en-GB" dirty="0"/>
              <a:t>SET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991" y="188640"/>
            <a:ext cx="2037906" cy="327926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835696" y="4167223"/>
            <a:ext cx="6336704" cy="23762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9763" indent="-236538" algn="l" rtl="0" eaLnBrk="1" fontAlgn="base" hangingPunct="1">
              <a:lnSpc>
                <a:spcPts val="3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28600" algn="l" rtl="0" eaLnBrk="1" fontAlgn="base" hangingPunct="1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SS write a dialogue in L1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Student A speaks her side in L1 and writes down spoken translation into English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Student B speaks her side in L1 and writes down spoken translation into English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Students compare the outputs and note differences, asking for teacher guidance where needed</a:t>
            </a:r>
          </a:p>
          <a:p>
            <a:endParaRPr lang="en-GB" sz="1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99592" y="1052736"/>
            <a:ext cx="5832648" cy="26642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9763" indent="-236538" algn="l" rtl="0" eaLnBrk="1" fontAlgn="base" hangingPunct="1">
              <a:lnSpc>
                <a:spcPts val="3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28600" algn="l" rtl="0" eaLnBrk="1" fontAlgn="base" hangingPunct="1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SS write a dialogue in L1; then each translate their side into English and write it down, creating an English dialogue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Student A speaks her side in English and writes down spoken translation into L1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Student B speaks her side in English and writes down spoken translation into L1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Students compare the outputs and note differences from their original L1 dialogue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0524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1268760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It’s not Technology..… </a:t>
            </a:r>
            <a:br>
              <a:rPr lang="en-GB" sz="2800" b="1" dirty="0"/>
            </a:br>
            <a:r>
              <a:rPr lang="en-GB" sz="2800" b="1" dirty="0"/>
              <a:t>but Pedagogy</a:t>
            </a:r>
            <a:endParaRPr lang="en-GB" sz="2800" b="1" dirty="0">
              <a:solidFill>
                <a:srgbClr val="00A497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36760" y="1124744"/>
            <a:ext cx="275900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9592" y="4221088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“Digital Learning is learning facilitated by technology that gives students some element of control over time, place, pathway and pace”  </a:t>
            </a:r>
          </a:p>
          <a:p>
            <a:pPr algn="r"/>
            <a:r>
              <a:rPr lang="en-GB" sz="2800" dirty="0"/>
              <a:t>(Digital Now Foundation, 2014)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136760" y="2996952"/>
            <a:ext cx="294444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321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Automated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marking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951" y="256490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83" y="1515723"/>
            <a:ext cx="4708276" cy="480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96109" y="260647"/>
            <a:ext cx="5616624" cy="104771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9pPr>
            <a:extLst/>
          </a:lstStyle>
          <a:p>
            <a:pPr algn="ctr"/>
            <a:r>
              <a:rPr lang="en-GB" sz="3200" dirty="0" err="1"/>
              <a:t>Linguaskill</a:t>
            </a:r>
            <a:r>
              <a:rPr lang="en-GB" sz="3200" dirty="0"/>
              <a:t> - Speaking </a:t>
            </a:r>
          </a:p>
          <a:p>
            <a:pPr algn="ctr"/>
            <a:r>
              <a:rPr lang="en-GB" sz="3200" dirty="0"/>
              <a:t>Auto-marker</a:t>
            </a:r>
          </a:p>
        </p:txBody>
      </p:sp>
    </p:spTree>
    <p:extLst>
      <p:ext uri="{BB962C8B-B14F-4D97-AF65-F5344CB8AC3E}">
        <p14:creationId xmlns:p14="http://schemas.microsoft.com/office/powerpoint/2010/main" val="2278314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36207"/>
            <a:ext cx="8208912" cy="579270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5614" y="116632"/>
            <a:ext cx="8250882" cy="7060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9pPr>
            <a:extLst/>
          </a:lstStyle>
          <a:p>
            <a:r>
              <a:rPr lang="en-GB" altLang="en-US" dirty="0"/>
              <a:t>Writeandimprove.com</a:t>
            </a:r>
          </a:p>
        </p:txBody>
      </p:sp>
    </p:spTree>
    <p:extLst>
      <p:ext uri="{BB962C8B-B14F-4D97-AF65-F5344CB8AC3E}">
        <p14:creationId xmlns:p14="http://schemas.microsoft.com/office/powerpoint/2010/main" val="3972051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33096" y="0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9592" y="2995594"/>
            <a:ext cx="168404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44192" y="116985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Reflection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63280" y="2177819"/>
            <a:ext cx="2211907" cy="364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99021" y="332656"/>
            <a:ext cx="5328518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65125" indent="-282575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9763" indent="-236538" algn="l" rtl="0" eaLnBrk="1" fontAlgn="base" hangingPunct="1">
              <a:lnSpc>
                <a:spcPts val="3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28600" algn="l" rtl="0" eaLnBrk="1" fontAlgn="base" hangingPunct="1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GB" dirty="0"/>
              <a:t>How could </a:t>
            </a:r>
            <a:r>
              <a:rPr lang="en-GB" b="1" dirty="0"/>
              <a:t>Automated Marking </a:t>
            </a:r>
          </a:p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GB" dirty="0"/>
              <a:t>help you and your students?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alt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altLang="en-US" dirty="0"/>
              <a:t>What does the instant availability of </a:t>
            </a:r>
            <a:br>
              <a:rPr lang="en-GB" altLang="en-US" dirty="0"/>
            </a:br>
            <a:r>
              <a:rPr lang="en-GB" altLang="en-US" dirty="0"/>
              <a:t>on-demand </a:t>
            </a:r>
            <a:r>
              <a:rPr lang="en-GB" altLang="en-US" b="1" dirty="0"/>
              <a:t>Speech-to-Speech translation </a:t>
            </a:r>
            <a:r>
              <a:rPr lang="en-GB" altLang="en-US" dirty="0"/>
              <a:t>mean for your teaching and your students’ learning?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alt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altLang="en-US" dirty="0"/>
              <a:t>How could it help your students, in and out of class?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alt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altLang="en-US" dirty="0"/>
              <a:t>Are there any challenges and drawbacks?</a:t>
            </a:r>
          </a:p>
          <a:p>
            <a:pPr algn="ctr"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  <a:p>
            <a:pPr fontAlgn="auto">
              <a:lnSpc>
                <a:spcPct val="10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188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449008" y="785143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/>
              <a:t>AR / VR / 360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4238" y="292494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10" y="108169"/>
            <a:ext cx="3521659" cy="2651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32856"/>
            <a:ext cx="3896909" cy="23602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608" y="1628759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Future directions…</a:t>
            </a:r>
          </a:p>
        </p:txBody>
      </p:sp>
      <p:pic>
        <p:nvPicPr>
          <p:cNvPr id="17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10" y="4192302"/>
            <a:ext cx="3521659" cy="264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4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0095"/>
            <a:ext cx="3732530" cy="288296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882" cy="706090"/>
          </a:xfrm>
        </p:spPr>
        <p:txBody>
          <a:bodyPr/>
          <a:lstStyle/>
          <a:p>
            <a:r>
              <a:rPr lang="en-GB" dirty="0"/>
              <a:t>PC replacements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45203"/>
            <a:ext cx="4482648" cy="4472029"/>
          </a:xfrm>
        </p:spPr>
        <p:txBody>
          <a:bodyPr/>
          <a:lstStyle/>
          <a:p>
            <a:r>
              <a:rPr lang="en-GB" sz="2000" dirty="0"/>
              <a:t>Device + dock + monitor = </a:t>
            </a:r>
            <a:br>
              <a:rPr lang="en-GB" sz="2000" dirty="0"/>
            </a:br>
            <a:r>
              <a:rPr lang="en-GB" sz="2000" dirty="0"/>
              <a:t>full PC experience</a:t>
            </a:r>
          </a:p>
          <a:p>
            <a:r>
              <a:rPr lang="en-GB" sz="2000" dirty="0"/>
              <a:t>MS Display Dock, Samsung </a:t>
            </a:r>
            <a:r>
              <a:rPr lang="en-GB" sz="2000" dirty="0" err="1"/>
              <a:t>Dex</a:t>
            </a:r>
            <a:r>
              <a:rPr lang="en-GB" sz="2000" dirty="0"/>
              <a:t>, Lenovo Link, </a:t>
            </a:r>
            <a:r>
              <a:rPr lang="en-GB" sz="2000" dirty="0" err="1"/>
              <a:t>Nexdock</a:t>
            </a:r>
            <a:r>
              <a:rPr lang="en-GB" sz="2000" dirty="0"/>
              <a:t>…</a:t>
            </a:r>
          </a:p>
          <a:p>
            <a:r>
              <a:rPr lang="en-GB" sz="2000" dirty="0" err="1"/>
              <a:t>Superbook</a:t>
            </a:r>
            <a:r>
              <a:rPr lang="en-GB" sz="2000" dirty="0"/>
              <a:t>: laptop shell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5" name="AutoShape 2" descr="Image result for samsung dex"/>
          <p:cNvSpPr>
            <a:spLocks noChangeAspect="1" noChangeArrowheads="1"/>
          </p:cNvSpPr>
          <p:nvPr/>
        </p:nvSpPr>
        <p:spPr bwMode="auto">
          <a:xfrm>
            <a:off x="4726988" y="4287507"/>
            <a:ext cx="141427" cy="14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Image result for samsung d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4077072"/>
            <a:ext cx="3712468" cy="2103732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05" y="4194087"/>
            <a:ext cx="3366718" cy="2363985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22893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525"/>
            <a:ext cx="8250882" cy="706090"/>
          </a:xfrm>
        </p:spPr>
        <p:txBody>
          <a:bodyPr/>
          <a:lstStyle/>
          <a:p>
            <a:r>
              <a:rPr lang="en-GB" dirty="0"/>
              <a:t>Robots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A56F90C-D186-4643-93F7-26308D4A1D5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4" y="963500"/>
            <a:ext cx="6767986" cy="4355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510" y="2877685"/>
            <a:ext cx="44164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40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69608" y="-20539"/>
            <a:ext cx="2910904" cy="6878539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413625" y="142787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Reflection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581073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81073" y="2204864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413625" y="2852936"/>
            <a:ext cx="2592288" cy="226249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69666E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69666E"/>
                </a:solidFill>
                <a:latin typeface="Gill Sans MT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GB" sz="2800" b="1" dirty="0">
                <a:solidFill>
                  <a:schemeClr val="bg1"/>
                </a:solidFill>
                <a:effectLst/>
              </a:rPr>
              <a:t>Review your Digital Audit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706">
            <a:off x="1100156" y="556516"/>
            <a:ext cx="4413153" cy="52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46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0083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Take Away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3035" y="308115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Help colleagues develop their Digital Literacy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76401" y="122603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Define what teachers need to know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08104" y="1207154"/>
            <a:ext cx="3411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Plan training and development according to a competence framework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1812" y="1340768"/>
            <a:ext cx="412150" cy="446084"/>
            <a:chOff x="683568" y="935601"/>
            <a:chExt cx="360040" cy="391005"/>
          </a:xfrm>
          <a:solidFill>
            <a:srgbClr val="375BB0"/>
          </a:solidFill>
        </p:grpSpPr>
        <p:sp>
          <p:nvSpPr>
            <p:cNvPr id="28" name="Oval 27"/>
            <p:cNvSpPr/>
            <p:nvPr/>
          </p:nvSpPr>
          <p:spPr>
            <a:xfrm>
              <a:off x="683568" y="935601"/>
              <a:ext cx="360040" cy="360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46472" y="975899"/>
              <a:ext cx="234233" cy="35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1812" y="3135113"/>
            <a:ext cx="412150" cy="446084"/>
            <a:chOff x="683568" y="935601"/>
            <a:chExt cx="360040" cy="391005"/>
          </a:xfrm>
          <a:solidFill>
            <a:srgbClr val="375BB0"/>
          </a:solidFill>
        </p:grpSpPr>
        <p:sp>
          <p:nvSpPr>
            <p:cNvPr id="39" name="Oval 38"/>
            <p:cNvSpPr/>
            <p:nvPr/>
          </p:nvSpPr>
          <p:spPr>
            <a:xfrm>
              <a:off x="683568" y="935601"/>
              <a:ext cx="360040" cy="360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6472" y="975899"/>
              <a:ext cx="155569" cy="35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1812" y="4920346"/>
            <a:ext cx="412150" cy="446084"/>
            <a:chOff x="683568" y="935601"/>
            <a:chExt cx="360040" cy="391005"/>
          </a:xfrm>
          <a:solidFill>
            <a:srgbClr val="375BB0"/>
          </a:solidFill>
        </p:grpSpPr>
        <p:sp>
          <p:nvSpPr>
            <p:cNvPr id="42" name="Oval 41"/>
            <p:cNvSpPr/>
            <p:nvPr/>
          </p:nvSpPr>
          <p:spPr>
            <a:xfrm>
              <a:off x="683568" y="935601"/>
              <a:ext cx="360040" cy="360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46472" y="975899"/>
              <a:ext cx="168912" cy="35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94156" y="4861609"/>
            <a:ext cx="3421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Fund training </a:t>
            </a:r>
          </a:p>
          <a:p>
            <a:r>
              <a:rPr lang="en-GB" sz="2000" b="1" dirty="0"/>
              <a:t>&amp; experimentation </a:t>
            </a:r>
          </a:p>
          <a:p>
            <a:r>
              <a:rPr lang="en-GB" sz="2000" b="1" dirty="0"/>
              <a:t>in pedagogy &amp; technology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94300" y="1340768"/>
            <a:ext cx="412150" cy="446084"/>
            <a:chOff x="683568" y="935601"/>
            <a:chExt cx="360040" cy="391005"/>
          </a:xfrm>
          <a:solidFill>
            <a:srgbClr val="375BB0"/>
          </a:solidFill>
        </p:grpSpPr>
        <p:sp>
          <p:nvSpPr>
            <p:cNvPr id="46" name="Oval 45"/>
            <p:cNvSpPr/>
            <p:nvPr/>
          </p:nvSpPr>
          <p:spPr>
            <a:xfrm>
              <a:off x="683568" y="935601"/>
              <a:ext cx="360040" cy="360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46472" y="975899"/>
              <a:ext cx="234233" cy="35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994300" y="3146146"/>
            <a:ext cx="412150" cy="446084"/>
            <a:chOff x="683568" y="935601"/>
            <a:chExt cx="360040" cy="391005"/>
          </a:xfrm>
          <a:solidFill>
            <a:srgbClr val="375BB0"/>
          </a:solidFill>
        </p:grpSpPr>
        <p:sp>
          <p:nvSpPr>
            <p:cNvPr id="54" name="Oval 53"/>
            <p:cNvSpPr/>
            <p:nvPr/>
          </p:nvSpPr>
          <p:spPr>
            <a:xfrm>
              <a:off x="683568" y="935601"/>
              <a:ext cx="360040" cy="360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46472" y="975899"/>
              <a:ext cx="155569" cy="35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994300" y="4931379"/>
            <a:ext cx="412150" cy="446084"/>
            <a:chOff x="683568" y="935601"/>
            <a:chExt cx="360040" cy="391005"/>
          </a:xfrm>
          <a:solidFill>
            <a:srgbClr val="375BB0"/>
          </a:solidFill>
        </p:grpSpPr>
        <p:sp>
          <p:nvSpPr>
            <p:cNvPr id="58" name="Oval 57"/>
            <p:cNvSpPr/>
            <p:nvPr/>
          </p:nvSpPr>
          <p:spPr>
            <a:xfrm>
              <a:off x="683568" y="935601"/>
              <a:ext cx="360040" cy="3600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46472" y="975899"/>
              <a:ext cx="168912" cy="350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31" name="Content Placeholder 2"/>
          <p:cNvSpPr txBox="1">
            <a:spLocks/>
          </p:cNvSpPr>
          <p:nvPr/>
        </p:nvSpPr>
        <p:spPr>
          <a:xfrm>
            <a:off x="5508104" y="3139634"/>
            <a:ext cx="3001740" cy="7934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Encourage curiosity &amp; </a:t>
            </a:r>
            <a:br>
              <a:rPr lang="en-GB" sz="2000" b="1" dirty="0"/>
            </a:br>
            <a:r>
              <a:rPr lang="en-GB" sz="2000" b="1" dirty="0"/>
              <a:t>creation of resources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5580112" y="4879880"/>
            <a:ext cx="33187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/>
              <a:t>Delight &amp; engage students</a:t>
            </a:r>
          </a:p>
        </p:txBody>
      </p:sp>
    </p:spTree>
    <p:extLst>
      <p:ext uri="{BB962C8B-B14F-4D97-AF65-F5344CB8AC3E}">
        <p14:creationId xmlns:p14="http://schemas.microsoft.com/office/powerpoint/2010/main" val="3157183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259632" y="168424"/>
            <a:ext cx="5518388" cy="10058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4800" b="1" spc="-1" dirty="0" err="1">
                <a:uFill>
                  <a:solidFill>
                    <a:srgbClr val="FFFFFF"/>
                  </a:solidFill>
                </a:uFill>
                <a:latin typeface="Roboto Black"/>
                <a:ea typeface="DejaVu Sans"/>
              </a:rPr>
              <a:t>Thank</a:t>
            </a:r>
            <a:r>
              <a:rPr lang="pl-PL" sz="4800" b="1" spc="-1" dirty="0">
                <a:uFill>
                  <a:solidFill>
                    <a:srgbClr val="FFFFFF"/>
                  </a:solidFill>
                </a:uFill>
                <a:latin typeface="Roboto Black"/>
                <a:ea typeface="DejaVu Sans"/>
              </a:rPr>
              <a:t> </a:t>
            </a:r>
            <a:r>
              <a:rPr lang="pl-PL" sz="4800" b="1" spc="-1" dirty="0" err="1">
                <a:uFill>
                  <a:solidFill>
                    <a:srgbClr val="FFFFFF"/>
                  </a:solidFill>
                </a:uFill>
                <a:latin typeface="Roboto Black"/>
                <a:ea typeface="DejaVu Sans"/>
              </a:rPr>
              <a:t>you</a:t>
            </a:r>
            <a:r>
              <a:rPr lang="pl-PL" sz="4800" b="1" strike="noStrike" spc="-1" dirty="0">
                <a:uFill>
                  <a:solidFill>
                    <a:srgbClr val="FFFFFF"/>
                  </a:solidFill>
                </a:uFill>
                <a:latin typeface="Roboto Black"/>
                <a:ea typeface="DejaVu Sans"/>
              </a:rPr>
              <a:t>!</a:t>
            </a:r>
            <a:endParaRPr lang="pl-PL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2"/>
          <p:cNvSpPr/>
          <p:nvPr/>
        </p:nvSpPr>
        <p:spPr>
          <a:xfrm>
            <a:off x="682606" y="1412776"/>
            <a:ext cx="5977625" cy="4824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email: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</a:t>
            </a:r>
            <a:r>
              <a:rPr lang="en-GB" sz="2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michael@highdale.org</a:t>
            </a:r>
            <a:endParaRPr lang="pl-PL" sz="20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PDF</a:t>
            </a:r>
            <a:r>
              <a:rPr lang="pl-PL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:</a:t>
            </a:r>
            <a:r>
              <a:rPr lang="en-GB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 </a:t>
            </a:r>
            <a:r>
              <a:rPr lang="en-GB" sz="200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http://www.michaelcarrier.com</a:t>
            </a:r>
          </a:p>
          <a:p>
            <a:pPr lvl="0"/>
            <a:endParaRPr lang="en-GB" sz="2000" b="1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lvl="0"/>
            <a:endParaRPr lang="en-GB" sz="2000" b="1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lvl="0"/>
            <a:endParaRPr lang="en-GB" sz="2000" b="1" spc="-1" dirty="0"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 lvl="0"/>
            <a:r>
              <a:rPr lang="en-GB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Framework:  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http://thedigitalteacher.org </a:t>
            </a:r>
          </a:p>
          <a:p>
            <a:pPr lvl="0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solidFill>
                  <a:srgbClr val="00000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Journal of Training, Learning and Culture</a:t>
            </a:r>
            <a:b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ea typeface="Geneva"/>
                <a:cs typeface="Arial" panose="020B0604020202020204" pitchFamily="34" charset="0"/>
              </a:rPr>
              <a:t>www.icc-languages.eu/tlcjournal</a:t>
            </a:r>
          </a:p>
          <a:p>
            <a:pPr lvl="0"/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TIRF/Routledge book:</a:t>
            </a:r>
          </a:p>
          <a:p>
            <a:pPr lvl="0"/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http://www.tirfonline.org</a:t>
            </a:r>
          </a:p>
          <a:p>
            <a:pPr lvl="0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DejaVu Sans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26" y="4719730"/>
            <a:ext cx="1618808" cy="161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884">
            <a:off x="6446602" y="2888295"/>
            <a:ext cx="2476171" cy="3714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048">
            <a:off x="6111345" y="301674"/>
            <a:ext cx="2486119" cy="351834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69995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30622"/>
            <a:ext cx="8250882" cy="706090"/>
          </a:xfrm>
        </p:spPr>
        <p:txBody>
          <a:bodyPr>
            <a:normAutofit/>
          </a:bodyPr>
          <a:lstStyle/>
          <a:p>
            <a:r>
              <a:rPr lang="en-GB" dirty="0"/>
              <a:t>ELT Trends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50594" y="1102296"/>
            <a:ext cx="3672408" cy="33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9763" indent="-236538" algn="l" rtl="0" eaLnBrk="1" fontAlgn="base" hangingPunct="1">
              <a:lnSpc>
                <a:spcPts val="3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28600" algn="l" rtl="0" eaLnBrk="1" fontAlgn="base" hangingPunct="1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550" indent="0">
              <a:buNone/>
            </a:pPr>
            <a:r>
              <a:rPr lang="en-GB" b="1" i="1" dirty="0"/>
              <a:t>Digital disruption</a:t>
            </a:r>
          </a:p>
          <a:p>
            <a:r>
              <a:rPr lang="en-GB" sz="2000" dirty="0"/>
              <a:t>Ubiquity</a:t>
            </a:r>
          </a:p>
          <a:p>
            <a:r>
              <a:rPr lang="en-GB" sz="2000" dirty="0"/>
              <a:t>Personalisation</a:t>
            </a:r>
          </a:p>
          <a:p>
            <a:r>
              <a:rPr lang="en-GB" sz="2000" dirty="0"/>
              <a:t>Individualisation</a:t>
            </a:r>
          </a:p>
          <a:p>
            <a:r>
              <a:rPr lang="en-GB" sz="2000" dirty="0"/>
              <a:t>Adaptive learning &amp; testing</a:t>
            </a:r>
          </a:p>
          <a:p>
            <a:r>
              <a:rPr lang="en-GB" sz="2000" dirty="0"/>
              <a:t>Speech-enabled tech</a:t>
            </a:r>
          </a:p>
          <a:p>
            <a:r>
              <a:rPr lang="en-GB" sz="2000" dirty="0"/>
              <a:t>Auto-grading research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44008" y="1102296"/>
            <a:ext cx="4310388" cy="41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82575" algn="l" rtl="0" eaLnBrk="1" fontAlgn="base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9763" indent="-236538" algn="l" rtl="0" eaLnBrk="1" fontAlgn="base" hangingPunct="1">
              <a:lnSpc>
                <a:spcPts val="3000"/>
              </a:lnSpc>
              <a:spcBef>
                <a:spcPts val="55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85825" indent="-228600" algn="l" rtl="0" eaLnBrk="1" fontAlgn="base" hangingPunct="1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6963" indent="-1730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988" indent="-18256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GB" b="1" i="1" dirty="0"/>
              <a:t>Rise of instrumental English</a:t>
            </a:r>
          </a:p>
          <a:p>
            <a:pPr marL="342900" indent="-342900"/>
            <a:r>
              <a:rPr lang="en-GB" sz="2000" dirty="0"/>
              <a:t>Decline of general English: ENPP</a:t>
            </a:r>
          </a:p>
          <a:p>
            <a:pPr marL="342900" indent="-342900"/>
            <a:r>
              <a:rPr lang="en-GB" sz="2000" dirty="0"/>
              <a:t>Rise of EMI &amp; other ESPs</a:t>
            </a:r>
          </a:p>
          <a:p>
            <a:pPr marL="342900" indent="-342900"/>
            <a:r>
              <a:rPr lang="en-GB" sz="2000" dirty="0"/>
              <a:t>English opens doors to:</a:t>
            </a:r>
          </a:p>
          <a:p>
            <a:pPr lvl="1"/>
            <a:r>
              <a:rPr lang="en-GB" dirty="0"/>
              <a:t>Education</a:t>
            </a:r>
          </a:p>
          <a:p>
            <a:pPr lvl="1"/>
            <a:r>
              <a:rPr lang="en-GB" dirty="0"/>
              <a:t>Employment</a:t>
            </a:r>
          </a:p>
          <a:p>
            <a:pPr lvl="1"/>
            <a:r>
              <a:rPr lang="en-GB" dirty="0"/>
              <a:t>Mobility</a:t>
            </a:r>
          </a:p>
          <a:p>
            <a:pPr marL="0" indent="0">
              <a:buFont typeface="Arial" pitchFamily="34" charset="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4894619"/>
            <a:ext cx="532859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A clear driving force has been the push towards language for career development… students want to put the language into ‘action’</a:t>
            </a:r>
          </a:p>
          <a:p>
            <a:pPr algn="r"/>
            <a:r>
              <a:rPr lang="en-GB" i="1" dirty="0"/>
              <a:t>Study Travel magazine</a:t>
            </a:r>
          </a:p>
        </p:txBody>
      </p:sp>
    </p:spTree>
    <p:extLst>
      <p:ext uri="{BB962C8B-B14F-4D97-AF65-F5344CB8AC3E}">
        <p14:creationId xmlns:p14="http://schemas.microsoft.com/office/powerpoint/2010/main" val="967247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36512" y="-20538"/>
            <a:ext cx="2910904" cy="6878538"/>
          </a:xfrm>
          <a:prstGeom prst="rect">
            <a:avLst/>
          </a:prstGeom>
          <a:solidFill>
            <a:srgbClr val="375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7505" y="1427870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Digital </a:t>
            </a:r>
          </a:p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Learning</a:t>
            </a:r>
          </a:p>
          <a:p>
            <a:pPr algn="ctr"/>
            <a:endParaRPr lang="en-GB" altLang="en-US" sz="2800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74951" y="1308363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4951" y="2583560"/>
            <a:ext cx="232940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7505" y="3634313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800" b="1" dirty="0">
                <a:solidFill>
                  <a:schemeClr val="bg1"/>
                </a:solidFill>
              </a:rPr>
              <a:t>Tools, resources, apps, sites, gizmos……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55" y="3620452"/>
            <a:ext cx="2886529" cy="1601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20" y="201583"/>
            <a:ext cx="2621864" cy="2381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31241"/>
            <a:ext cx="3070614" cy="19801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/>
          <a:stretch/>
        </p:blipFill>
        <p:spPr>
          <a:xfrm>
            <a:off x="3872524" y="1496892"/>
            <a:ext cx="2969957" cy="19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5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78" y="669819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727137" y="281363"/>
            <a:ext cx="8229600" cy="5760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b="1" dirty="0"/>
              <a:t>Digital learning channels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4294967295"/>
          </p:nvPr>
        </p:nvSpPr>
        <p:spPr>
          <a:xfrm>
            <a:off x="893178" y="1102890"/>
            <a:ext cx="3568502" cy="4966173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GB" sz="2000" b="1" dirty="0"/>
              <a:t>In-class channels: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IWB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Digital textbooks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1:1  &amp; BYOD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PRS systems</a:t>
            </a:r>
          </a:p>
          <a:p>
            <a:pPr marL="0" indent="0" eaLnBrk="1" hangingPunct="1">
              <a:buNone/>
            </a:pPr>
            <a:endParaRPr lang="en-GB" sz="2000" dirty="0"/>
          </a:p>
          <a:p>
            <a:pPr marL="0" indent="0" eaLnBrk="1" hangingPunct="1">
              <a:buNone/>
            </a:pPr>
            <a:r>
              <a:rPr lang="en-GB" sz="2000" b="1" dirty="0"/>
              <a:t>Out of class channels: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Handheld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LMS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Apps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Web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sz="2000" dirty="0"/>
              <a:t>Individualisation</a:t>
            </a:r>
          </a:p>
          <a:p>
            <a:pPr eaLnBrk="1" hangingPunct="1">
              <a:buFont typeface="Arial" pitchFamily="34" charset="0"/>
              <a:buChar char="•"/>
            </a:pP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91" y="3894123"/>
            <a:ext cx="3506631" cy="295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1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 idx="4294967295"/>
          </p:nvPr>
        </p:nvSpPr>
        <p:spPr>
          <a:xfrm>
            <a:off x="592388" y="3754464"/>
            <a:ext cx="3823043" cy="720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  <a:effectLst/>
              </a:rPr>
              <a:t>Remote teaching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9" y="994736"/>
            <a:ext cx="3900253" cy="20896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15897"/>
            <a:ext cx="4408602" cy="19941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0952" y="4114827"/>
            <a:ext cx="425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</a:rPr>
              <a:t>Virtual Community</a:t>
            </a:r>
            <a:endParaRPr lang="en-GB" sz="3200" dirty="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293" y="941846"/>
            <a:ext cx="4062395" cy="28795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404223" y="188640"/>
            <a:ext cx="3157511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MOOCs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9" y="4416432"/>
            <a:ext cx="2964230" cy="221963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1560" y="198613"/>
            <a:ext cx="3914961" cy="720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Virtual Classroom</a:t>
            </a:r>
          </a:p>
        </p:txBody>
      </p:sp>
    </p:spTree>
    <p:extLst>
      <p:ext uri="{BB962C8B-B14F-4D97-AF65-F5344CB8AC3E}">
        <p14:creationId xmlns:p14="http://schemas.microsoft.com/office/powerpoint/2010/main" val="162145105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460433" cy="490537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200" b="1" dirty="0"/>
              <a:t>Open Educational Resource (OER) portals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6164"/>
            <a:ext cx="4896544" cy="3917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92896"/>
            <a:ext cx="4792731" cy="3834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70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c highdale3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51000" t="-20000" r="2000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1DE0C9A-E7EA-4130-A638-8C6570FF0C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Highdale blue2</Template>
  <TotalTime>0</TotalTime>
  <Words>1018</Words>
  <Application>Microsoft Office PowerPoint</Application>
  <PresentationFormat>On-screen Show (4:3)</PresentationFormat>
  <Paragraphs>358</Paragraphs>
  <Slides>48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ＭＳ Ｐゴシック</vt:lpstr>
      <vt:lpstr>Arial</vt:lpstr>
      <vt:lpstr>Calibri</vt:lpstr>
      <vt:lpstr>DejaVu Sans</vt:lpstr>
      <vt:lpstr>Geneva</vt:lpstr>
      <vt:lpstr>Gill Sans MT</vt:lpstr>
      <vt:lpstr>Roboto Black</vt:lpstr>
      <vt:lpstr>Wingdings 2</vt:lpstr>
      <vt:lpstr>ヒラギノ角ゴ Pro W3</vt:lpstr>
      <vt:lpstr>mc highdale3</vt:lpstr>
      <vt:lpstr>Becoming a Digital Teacher:  new competences, new knowledge, new activities</vt:lpstr>
      <vt:lpstr>PowerPoint Presentation</vt:lpstr>
      <vt:lpstr>From the Spectrum... to MOOCS: Digital learning is here to stay</vt:lpstr>
      <vt:lpstr>PowerPoint Presentation</vt:lpstr>
      <vt:lpstr>ELT Trends</vt:lpstr>
      <vt:lpstr>PowerPoint Presentation</vt:lpstr>
      <vt:lpstr>Digital learning channels</vt:lpstr>
      <vt:lpstr>Remote teaching</vt:lpstr>
      <vt:lpstr>Open Educational Resource (OER) portals</vt:lpstr>
      <vt:lpstr>PowerPoint Presentation</vt:lpstr>
      <vt:lpstr>PowerPoint Presentation</vt:lpstr>
      <vt:lpstr>PowerPoint Presentation</vt:lpstr>
      <vt:lpstr>Voting/Personal Response Apps</vt:lpstr>
      <vt:lpstr>PowerPoint Presentation</vt:lpstr>
      <vt:lpstr>PowerPoint Presentation</vt:lpstr>
      <vt:lpstr>Aligning tools with course design</vt:lpstr>
      <vt:lpstr>Developing an Activity taxonomy</vt:lpstr>
      <vt:lpstr>Developing a personal tech toolkit</vt:lpstr>
      <vt:lpstr>PowerPoint Presentation</vt:lpstr>
      <vt:lpstr>PowerPoint Presentation</vt:lpstr>
      <vt:lpstr>EAQUALS TD framework</vt:lpstr>
      <vt:lpstr>PowerPoint Presentation</vt:lpstr>
      <vt:lpstr>UNESCO ICT framework</vt:lpstr>
      <vt:lpstr>Cambridge Digital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ELTjam Academy</vt:lpstr>
      <vt:lpstr>PowerPoint Presentation</vt:lpstr>
      <vt:lpstr>Interactive practice</vt:lpstr>
      <vt:lpstr>‘‘Alexa.…’’</vt:lpstr>
      <vt:lpstr>PowerPoint Presentation</vt:lpstr>
      <vt:lpstr>PowerPoint Presentation</vt:lpstr>
      <vt:lpstr>SET activity</vt:lpstr>
      <vt:lpstr>PowerPoint Presentation</vt:lpstr>
      <vt:lpstr>PowerPoint Presentation</vt:lpstr>
      <vt:lpstr>PowerPoint Presentation</vt:lpstr>
      <vt:lpstr>PowerPoint Presentation</vt:lpstr>
      <vt:lpstr>PC replacements</vt:lpstr>
      <vt:lpstr>Robots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2017-01-11T18:59:13Z</dcterms:created>
  <dcterms:modified xsi:type="dcterms:W3CDTF">2017-06-03T07:37:34Z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TC101671299990</vt:lpwstr>
  </property>
</Properties>
</file>